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gif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7.gif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7.gif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7.gif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7.gif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7.gif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6.gif" Type="http://schemas.openxmlformats.org/officeDocument/2006/relationships/image"/><Relationship Id="rId4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7.gif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7.gif" Type="http://schemas.openxmlformats.org/officeDocument/2006/relationships/image"/><Relationship Id="rId5" Target="../media/image1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7.gif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7.gif" Type="http://schemas.openxmlformats.org/officeDocument/2006/relationships/image"/><Relationship Id="rId5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48" t="0" r="48" b="0"/>
          <a:stretch>
            <a:fillRect/>
          </a:stretch>
        </p:blipFill>
        <p:spPr>
          <a:xfrm flipH="false" flipV="false" rot="0">
            <a:off x="4284050" y="755959"/>
            <a:ext cx="3555371" cy="35220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48" t="0" r="48" b="0"/>
          <a:stretch>
            <a:fillRect/>
          </a:stretch>
        </p:blipFill>
        <p:spPr>
          <a:xfrm flipH="false" flipV="false" rot="0">
            <a:off x="11097237" y="5998462"/>
            <a:ext cx="3428047" cy="339590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2700000">
            <a:off x="4796923" y="796423"/>
            <a:ext cx="8694153" cy="8694153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950170" y="2789339"/>
            <a:ext cx="12387660" cy="4708322"/>
            <a:chOff x="0" y="0"/>
            <a:chExt cx="14984401" cy="56952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984402" cy="5695296"/>
            </a:xfrm>
            <a:custGeom>
              <a:avLst/>
              <a:gdLst/>
              <a:ahLst/>
              <a:cxnLst/>
              <a:rect r="r" b="b" t="t" l="l"/>
              <a:pathLst>
                <a:path h="5695296" w="14984402">
                  <a:moveTo>
                    <a:pt x="0" y="0"/>
                  </a:moveTo>
                  <a:lnTo>
                    <a:pt x="0" y="5695296"/>
                  </a:lnTo>
                  <a:lnTo>
                    <a:pt x="14984402" y="5695296"/>
                  </a:lnTo>
                  <a:lnTo>
                    <a:pt x="14984402" y="0"/>
                  </a:lnTo>
                  <a:lnTo>
                    <a:pt x="0" y="0"/>
                  </a:lnTo>
                  <a:close/>
                  <a:moveTo>
                    <a:pt x="14923441" y="5634336"/>
                  </a:moveTo>
                  <a:lnTo>
                    <a:pt x="59690" y="5634336"/>
                  </a:lnTo>
                  <a:lnTo>
                    <a:pt x="59690" y="59690"/>
                  </a:lnTo>
                  <a:lnTo>
                    <a:pt x="14923441" y="59690"/>
                  </a:lnTo>
                  <a:lnTo>
                    <a:pt x="14923441" y="563433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7319535" y="8226463"/>
            <a:ext cx="3648930" cy="293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80"/>
              </a:lnSpc>
            </a:pPr>
            <a:r>
              <a:rPr lang="en-US" sz="2180">
                <a:solidFill>
                  <a:srgbClr val="FF66C4"/>
                </a:solidFill>
                <a:latin typeface="Glacial Indifference Italics"/>
              </a:rPr>
              <a:t>S5-L5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7205745" y="7907671"/>
            <a:ext cx="3762720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8327274" y="8623320"/>
            <a:ext cx="1633452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0" y="6903248"/>
            <a:ext cx="3397955" cy="3392518"/>
            <a:chOff x="0" y="0"/>
            <a:chExt cx="6350000" cy="633984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4890045" y="0"/>
            <a:ext cx="3397955" cy="3392518"/>
            <a:chOff x="0" y="0"/>
            <a:chExt cx="6350000" cy="63398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974580" y="4619625"/>
            <a:ext cx="433884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  <a:spcBef>
                <a:spcPct val="0"/>
              </a:spcBef>
            </a:pPr>
            <a:r>
              <a:rPr lang="en-US" sz="9000">
                <a:solidFill>
                  <a:srgbClr val="FF66C4"/>
                </a:solidFill>
                <a:latin typeface="Glacial Indifference Italics"/>
              </a:rPr>
              <a:t>NESSUS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88049" y="1087549"/>
            <a:ext cx="8111902" cy="8111902"/>
          </a:xfrm>
          <a:custGeom>
            <a:avLst/>
            <a:gdLst/>
            <a:ahLst/>
            <a:cxnLst/>
            <a:rect r="r" b="b" t="t" l="l"/>
            <a:pathLst>
              <a:path h="8111902" w="8111902">
                <a:moveTo>
                  <a:pt x="0" y="0"/>
                </a:moveTo>
                <a:lnTo>
                  <a:pt x="8111902" y="0"/>
                </a:lnTo>
                <a:lnTo>
                  <a:pt x="8111902" y="8111902"/>
                </a:lnTo>
                <a:lnTo>
                  <a:pt x="0" y="8111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8562197" y="5493211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8562197" y="7335620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8686373" y="3935578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738533" y="2885711"/>
            <a:ext cx="881348" cy="881348"/>
            <a:chOff x="0" y="0"/>
            <a:chExt cx="6355080" cy="63550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686915" y="5505863"/>
            <a:ext cx="491417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Glacial Indifference Bold"/>
              </a:rPr>
              <a:t>RISOLUZIONE DI 4 PROBLEMI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42208" y="2952189"/>
            <a:ext cx="337404" cy="67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6"/>
              </a:lnSpc>
            </a:pPr>
            <a:r>
              <a:rPr lang="en-US" sz="3954">
                <a:solidFill>
                  <a:srgbClr val="FF66C4"/>
                </a:solidFill>
                <a:latin typeface="Glacial Indifference Bold"/>
              </a:rPr>
              <a:t>9</a:t>
            </a: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14890045" y="0"/>
            <a:ext cx="3397955" cy="3392518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8027250" y="7487517"/>
            <a:ext cx="236732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Glacial Indifference Bold"/>
              </a:rPr>
              <a:t>Su Metasploitable 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24895" y="-14188"/>
            <a:ext cx="10068895" cy="10404589"/>
            <a:chOff x="0" y="0"/>
            <a:chExt cx="185214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5214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852140">
                  <a:moveTo>
                    <a:pt x="0" y="0"/>
                  </a:moveTo>
                  <a:lnTo>
                    <a:pt x="1852140" y="0"/>
                  </a:lnTo>
                  <a:lnTo>
                    <a:pt x="185214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14892763" y="6995164"/>
            <a:ext cx="3397955" cy="3392518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10800000">
            <a:off x="976540" y="2078567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8" y="0"/>
                </a:lnTo>
                <a:lnTo>
                  <a:pt x="985668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28700" y="1028700"/>
            <a:ext cx="881348" cy="881348"/>
            <a:chOff x="0" y="0"/>
            <a:chExt cx="6355080" cy="6355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356875" y="-180986"/>
            <a:ext cx="3898231" cy="3908163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9327007" y="847863"/>
            <a:ext cx="8559672" cy="3197579"/>
          </a:xfrm>
          <a:custGeom>
            <a:avLst/>
            <a:gdLst/>
            <a:ahLst/>
            <a:cxnLst/>
            <a:rect r="r" b="b" t="t" l="l"/>
            <a:pathLst>
              <a:path h="3197579" w="8559672">
                <a:moveTo>
                  <a:pt x="0" y="0"/>
                </a:moveTo>
                <a:lnTo>
                  <a:pt x="8559672" y="0"/>
                </a:lnTo>
                <a:lnTo>
                  <a:pt x="8559672" y="3197579"/>
                </a:lnTo>
                <a:lnTo>
                  <a:pt x="0" y="3197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097309" y="4593478"/>
            <a:ext cx="7161991" cy="4797935"/>
          </a:xfrm>
          <a:custGeom>
            <a:avLst/>
            <a:gdLst/>
            <a:ahLst/>
            <a:cxnLst/>
            <a:rect r="r" b="b" t="t" l="l"/>
            <a:pathLst>
              <a:path h="4797935" w="7161991">
                <a:moveTo>
                  <a:pt x="0" y="0"/>
                </a:moveTo>
                <a:lnTo>
                  <a:pt x="7161991" y="0"/>
                </a:lnTo>
                <a:lnTo>
                  <a:pt x="7161991" y="4797936"/>
                </a:lnTo>
                <a:lnTo>
                  <a:pt x="0" y="47979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70691" y="1086213"/>
            <a:ext cx="639357" cy="68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6"/>
              </a:lnSpc>
            </a:pPr>
            <a:r>
              <a:rPr lang="en-US" sz="3954">
                <a:solidFill>
                  <a:srgbClr val="FF66C4"/>
                </a:solidFill>
                <a:latin typeface="Glacial Indifference Bold"/>
              </a:rPr>
              <a:t>10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4683" y="2929037"/>
            <a:ext cx="8559672" cy="5863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lacial Indifference Bold"/>
              </a:rPr>
              <a:t>Il problema è legato a una password troppo debole e a causa di una versione di Unix obsoleta i comandi di cambio password non risultano funzionanti al momento del salvataggio.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lacial Indifference Bold"/>
              </a:rPr>
              <a:t>Come soluzione suggerisco una criptazione della password tramite una modifica delle directory del server VNC che consentono l’applicazione di protocolli di criptazione TLS/SSL.  Il comandi si eseguono con i permessi di root attivi e si usa il comando per spostarsi nella directory dedicata:  sudo nano /etc/vnc.conf.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lacial Indifference Bold"/>
              </a:rPr>
              <a:t>Infine inseriamo il seguente comando come riportato dall’immagine: SecurityTypes = VncAuth,TLSVnc.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Glacial Indifference Bold"/>
              </a:rPr>
              <a:t>A questo punto si riavvia la macchina e il problema sarà risolto.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14317" y="762138"/>
            <a:ext cx="6690038" cy="13759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6"/>
              </a:lnSpc>
              <a:spcBef>
                <a:spcPct val="0"/>
              </a:spcBef>
            </a:pPr>
            <a:r>
              <a:rPr lang="en-US" sz="3954">
                <a:solidFill>
                  <a:srgbClr val="FF66C4"/>
                </a:solidFill>
                <a:latin typeface="Glacial Indifference Bold"/>
              </a:rPr>
              <a:t>VNC Server 'password' Password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24895" y="-14188"/>
            <a:ext cx="10068895" cy="10404589"/>
            <a:chOff x="0" y="0"/>
            <a:chExt cx="185214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5214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852140">
                  <a:moveTo>
                    <a:pt x="0" y="0"/>
                  </a:moveTo>
                  <a:lnTo>
                    <a:pt x="1852140" y="0"/>
                  </a:lnTo>
                  <a:lnTo>
                    <a:pt x="185214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14892763" y="6995164"/>
            <a:ext cx="3397955" cy="3392518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10800000">
            <a:off x="976540" y="2078567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8" y="0"/>
                </a:lnTo>
                <a:lnTo>
                  <a:pt x="985668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28700" y="1028700"/>
            <a:ext cx="881348" cy="881348"/>
            <a:chOff x="0" y="0"/>
            <a:chExt cx="6355080" cy="6355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356875" y="-180986"/>
            <a:ext cx="3898231" cy="3908163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9553575" y="456893"/>
            <a:ext cx="8298870" cy="4348514"/>
          </a:xfrm>
          <a:custGeom>
            <a:avLst/>
            <a:gdLst/>
            <a:ahLst/>
            <a:cxnLst/>
            <a:rect r="r" b="b" t="t" l="l"/>
            <a:pathLst>
              <a:path h="4348514" w="8298870">
                <a:moveTo>
                  <a:pt x="0" y="0"/>
                </a:moveTo>
                <a:lnTo>
                  <a:pt x="8298870" y="0"/>
                </a:lnTo>
                <a:lnTo>
                  <a:pt x="8298870" y="4348514"/>
                </a:lnTo>
                <a:lnTo>
                  <a:pt x="0" y="4348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19409" y="5143500"/>
            <a:ext cx="6767201" cy="4843415"/>
          </a:xfrm>
          <a:custGeom>
            <a:avLst/>
            <a:gdLst/>
            <a:ahLst/>
            <a:cxnLst/>
            <a:rect r="r" b="b" t="t" l="l"/>
            <a:pathLst>
              <a:path h="4843415" w="6767201">
                <a:moveTo>
                  <a:pt x="0" y="0"/>
                </a:moveTo>
                <a:lnTo>
                  <a:pt x="6767202" y="0"/>
                </a:lnTo>
                <a:lnTo>
                  <a:pt x="6767202" y="4843415"/>
                </a:lnTo>
                <a:lnTo>
                  <a:pt x="0" y="48434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22850" y="1095179"/>
            <a:ext cx="337404" cy="67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6"/>
              </a:lnSpc>
            </a:pPr>
            <a:r>
              <a:rPr lang="en-US" sz="3954">
                <a:solidFill>
                  <a:srgbClr val="FF66C4"/>
                </a:solidFill>
                <a:latin typeface="Glacial Indifference Bold"/>
              </a:rPr>
              <a:t>11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23690" y="962025"/>
            <a:ext cx="6339345" cy="1127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6"/>
              </a:lnSpc>
              <a:spcBef>
                <a:spcPct val="0"/>
              </a:spcBef>
            </a:pPr>
            <a:r>
              <a:rPr lang="en-US" sz="3254">
                <a:solidFill>
                  <a:srgbClr val="FF66C4"/>
                </a:solidFill>
                <a:latin typeface="Glacial Indifference Bold"/>
              </a:rPr>
              <a:t>NFS Exported Share Information Disclosure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311887"/>
            <a:ext cx="7634335" cy="502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lacial Indifference Bold"/>
              </a:rPr>
              <a:t>In questo caso la problematica è legata alla possibilità di lettura di un file nella rete da parte di un attaccante.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Glacial Indifference Bold"/>
              </a:rPr>
              <a:t>La soluzione che propongo tratta di una riconfigurazione del server NFS in modo che i file condivisi non permettano la lettura ad un possibile attaccante. Una volta entrati nella directory (coi permessi di root attivi) tramite il seguente comando: sudo nano /etc/exports si modifica l’ultima linea di comando aggiungendo un cancelletto (“#”) prima dello slash iniziale (“/”). Si esegue un riavvio della maccchina e il problema sarà risolto.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40540" y="-14188"/>
            <a:ext cx="9144000" cy="10404589"/>
            <a:chOff x="0" y="0"/>
            <a:chExt cx="1682009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2009" cy="1913890"/>
            </a:xfrm>
            <a:custGeom>
              <a:avLst/>
              <a:gdLst/>
              <a:ahLst/>
              <a:cxnLst/>
              <a:rect r="r" b="b" t="t" l="l"/>
              <a:pathLst>
                <a:path h="1913890" w="1682009">
                  <a:moveTo>
                    <a:pt x="0" y="0"/>
                  </a:moveTo>
                  <a:lnTo>
                    <a:pt x="1682009" y="0"/>
                  </a:lnTo>
                  <a:lnTo>
                    <a:pt x="1682009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-10800000">
            <a:off x="976540" y="2078567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8" y="0"/>
                </a:lnTo>
                <a:lnTo>
                  <a:pt x="985668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1028700"/>
            <a:ext cx="881348" cy="881348"/>
            <a:chOff x="0" y="0"/>
            <a:chExt cx="6355080" cy="63550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073518" y="-623219"/>
            <a:ext cx="3898231" cy="3908163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0882937" y="4513382"/>
            <a:ext cx="5459207" cy="4744918"/>
          </a:xfrm>
          <a:custGeom>
            <a:avLst/>
            <a:gdLst/>
            <a:ahLst/>
            <a:cxnLst/>
            <a:rect r="r" b="b" t="t" l="l"/>
            <a:pathLst>
              <a:path h="4744918" w="5459207">
                <a:moveTo>
                  <a:pt x="0" y="0"/>
                </a:moveTo>
                <a:lnTo>
                  <a:pt x="5459207" y="0"/>
                </a:lnTo>
                <a:lnTo>
                  <a:pt x="5459207" y="4744918"/>
                </a:lnTo>
                <a:lnTo>
                  <a:pt x="0" y="47449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92017" y="1028700"/>
            <a:ext cx="8241046" cy="3137183"/>
          </a:xfrm>
          <a:custGeom>
            <a:avLst/>
            <a:gdLst/>
            <a:ahLst/>
            <a:cxnLst/>
            <a:rect r="r" b="b" t="t" l="l"/>
            <a:pathLst>
              <a:path h="3137183" w="8241046">
                <a:moveTo>
                  <a:pt x="0" y="0"/>
                </a:moveTo>
                <a:lnTo>
                  <a:pt x="8241046" y="0"/>
                </a:lnTo>
                <a:lnTo>
                  <a:pt x="8241046" y="3137183"/>
                </a:lnTo>
                <a:lnTo>
                  <a:pt x="0" y="31371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84750" y="1093170"/>
            <a:ext cx="587197" cy="68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6"/>
              </a:lnSpc>
            </a:pPr>
            <a:r>
              <a:rPr lang="en-US" sz="3954">
                <a:solidFill>
                  <a:srgbClr val="FFFFFF"/>
                </a:solidFill>
                <a:latin typeface="Glacial Indifference Bold"/>
              </a:rPr>
              <a:t>12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52807" y="1093170"/>
            <a:ext cx="4952048" cy="68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6"/>
              </a:lnSpc>
              <a:spcBef>
                <a:spcPct val="0"/>
              </a:spcBef>
            </a:pPr>
            <a:r>
              <a:rPr lang="en-US" sz="3954">
                <a:solidFill>
                  <a:srgbClr val="FFFFFF"/>
                </a:solidFill>
                <a:latin typeface="Glacial Indifference Bold"/>
              </a:rPr>
              <a:t>rsh Service Detection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6540" y="3062387"/>
            <a:ext cx="7046094" cy="5444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Glacial Indifference Bold"/>
              </a:rPr>
              <a:t>Questa problematica è legata a una trasmissione libera dei dati su un servizio rsh esterno quindi visibili da un possibile attaccante tramite un attacco “man-in-the-middle”.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Glacial Indifference Bold"/>
              </a:rPr>
              <a:t>La soluzione che propongo riguarda una modifica del file dedicato al servizio rsh. Inizialmente ci si sposta nella directory dedicata e si entra nel file tramite i servizi di root attivi e il comando: sudo nano /etc/inetd.conf. Successivamente si cerca la stringa di comando legata ad rsh (inizia con rsh) e si aggiunge un cancelletto all’inizio della stringa si salva e si esce. A questo punto la vulnerabilità sarà risolta.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-14188"/>
            <a:ext cx="9144000" cy="10404589"/>
            <a:chOff x="0" y="0"/>
            <a:chExt cx="1682009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2009" cy="1913890"/>
            </a:xfrm>
            <a:custGeom>
              <a:avLst/>
              <a:gdLst/>
              <a:ahLst/>
              <a:cxnLst/>
              <a:rect r="r" b="b" t="t" l="l"/>
              <a:pathLst>
                <a:path h="1913890" w="1682009">
                  <a:moveTo>
                    <a:pt x="0" y="0"/>
                  </a:moveTo>
                  <a:lnTo>
                    <a:pt x="1682009" y="0"/>
                  </a:lnTo>
                  <a:lnTo>
                    <a:pt x="1682009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14892763" y="6995164"/>
            <a:ext cx="3397955" cy="3392518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10800000">
            <a:off x="976540" y="2078567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8" y="0"/>
                </a:lnTo>
                <a:lnTo>
                  <a:pt x="985668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28700" y="1028700"/>
            <a:ext cx="881348" cy="881348"/>
            <a:chOff x="0" y="0"/>
            <a:chExt cx="6355080" cy="6355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073518" y="-623219"/>
            <a:ext cx="3898231" cy="3908163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0">
            <a:off x="10600095" y="3953708"/>
            <a:ext cx="6231810" cy="5546996"/>
          </a:xfrm>
          <a:custGeom>
            <a:avLst/>
            <a:gdLst/>
            <a:ahLst/>
            <a:cxnLst/>
            <a:rect r="r" b="b" t="t" l="l"/>
            <a:pathLst>
              <a:path h="5546996" w="6231810">
                <a:moveTo>
                  <a:pt x="0" y="0"/>
                </a:moveTo>
                <a:lnTo>
                  <a:pt x="6231810" y="0"/>
                </a:lnTo>
                <a:lnTo>
                  <a:pt x="6231810" y="5546996"/>
                </a:lnTo>
                <a:lnTo>
                  <a:pt x="0" y="55469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95580" y="775088"/>
            <a:ext cx="8040840" cy="2606959"/>
          </a:xfrm>
          <a:custGeom>
            <a:avLst/>
            <a:gdLst/>
            <a:ahLst/>
            <a:cxnLst/>
            <a:rect r="r" b="b" t="t" l="l"/>
            <a:pathLst>
              <a:path h="2606959" w="8040840">
                <a:moveTo>
                  <a:pt x="0" y="0"/>
                </a:moveTo>
                <a:lnTo>
                  <a:pt x="8040840" y="0"/>
                </a:lnTo>
                <a:lnTo>
                  <a:pt x="8040840" y="2606959"/>
                </a:lnTo>
                <a:lnTo>
                  <a:pt x="0" y="2606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42450" y="1086213"/>
            <a:ext cx="587197" cy="68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6"/>
              </a:lnSpc>
            </a:pPr>
            <a:r>
              <a:rPr lang="en-US" sz="3954">
                <a:solidFill>
                  <a:srgbClr val="FFFFFF"/>
                </a:solidFill>
                <a:latin typeface="Glacial Indifference Bold"/>
              </a:rPr>
              <a:t>13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35983" y="1086213"/>
            <a:ext cx="6182083" cy="68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6"/>
              </a:lnSpc>
              <a:spcBef>
                <a:spcPct val="0"/>
              </a:spcBef>
            </a:pPr>
            <a:r>
              <a:rPr lang="en-US" sz="3954">
                <a:solidFill>
                  <a:srgbClr val="FFFFFF"/>
                </a:solidFill>
                <a:latin typeface="Glacial Indifference Bold"/>
              </a:rPr>
              <a:t>Unencrypted Telnet Server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6540" y="3227794"/>
            <a:ext cx="7641525" cy="5444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Glacial Indifference Bold"/>
              </a:rPr>
              <a:t>In questo caso l’host remoto sta sfruttando un protocollo telnet, quindi non crittografato e mostrando liberamente dati sensibili quali nomi utenti e password, consentendo l’uso del protocollo di criptazione SSH. La soluzione è semplice e tratta di disabilitare l’uso del protocollo telnet con una modifica del file dedicato. Inizialmente ci si sposta nella directory desiderata tramite il seguente comando: sudo nano /etc/inetd.conf. Successivamente si aggiunge un cancelletto (“#”) a inizio della stringa dedicata al telnet (iniziante con telnet). Una volta riavviata la macchina la vulnerabilità sarà risolta.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24895" y="-14188"/>
            <a:ext cx="10068895" cy="10404589"/>
            <a:chOff x="0" y="0"/>
            <a:chExt cx="185214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5214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852140">
                  <a:moveTo>
                    <a:pt x="0" y="0"/>
                  </a:moveTo>
                  <a:lnTo>
                    <a:pt x="1852140" y="0"/>
                  </a:lnTo>
                  <a:lnTo>
                    <a:pt x="185214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14892763" y="6995164"/>
            <a:ext cx="3397955" cy="3392518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10800000">
            <a:off x="976540" y="2078567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8" y="0"/>
                </a:lnTo>
                <a:lnTo>
                  <a:pt x="985668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28700" y="1028700"/>
            <a:ext cx="881348" cy="881348"/>
            <a:chOff x="0" y="0"/>
            <a:chExt cx="6355080" cy="6355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356875" y="-180986"/>
            <a:ext cx="3898231" cy="3908163"/>
          </a:xfrm>
          <a:prstGeom prst="rect">
            <a:avLst/>
          </a:prstGeom>
        </p:spPr>
      </p:pic>
      <p:sp>
        <p:nvSpPr>
          <p:cNvPr name="Freeform 11" id="11"/>
          <p:cNvSpPr/>
          <p:nvPr/>
        </p:nvSpPr>
        <p:spPr>
          <a:xfrm flipH="false" flipV="false" rot="5400000">
            <a:off x="2819710" y="4933965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1"/>
                </a:lnTo>
                <a:lnTo>
                  <a:pt x="0" y="736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09553" y="4641348"/>
            <a:ext cx="10785929" cy="5381042"/>
          </a:xfrm>
          <a:custGeom>
            <a:avLst/>
            <a:gdLst/>
            <a:ahLst/>
            <a:cxnLst/>
            <a:rect r="r" b="b" t="t" l="l"/>
            <a:pathLst>
              <a:path h="5381042" w="10785929">
                <a:moveTo>
                  <a:pt x="0" y="0"/>
                </a:moveTo>
                <a:lnTo>
                  <a:pt x="10785929" y="0"/>
                </a:lnTo>
                <a:lnTo>
                  <a:pt x="10785929" y="5381042"/>
                </a:lnTo>
                <a:lnTo>
                  <a:pt x="0" y="53810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32925" y="1095179"/>
            <a:ext cx="587197" cy="67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6"/>
              </a:lnSpc>
            </a:pPr>
            <a:r>
              <a:rPr lang="en-US" sz="3954">
                <a:solidFill>
                  <a:srgbClr val="FF66C4"/>
                </a:solidFill>
                <a:latin typeface="Glacial Indifference Bold"/>
              </a:rPr>
              <a:t>14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6540" y="2863577"/>
            <a:ext cx="540817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66C4"/>
                </a:solidFill>
                <a:latin typeface="Glacial Indifference Bold"/>
              </a:rPr>
              <a:t>RISULTATO FINALE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76540" y="3974827"/>
            <a:ext cx="7155783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DFFFF"/>
                </a:solidFill>
                <a:latin typeface="Glacial Indifference Bold"/>
              </a:rPr>
              <a:t>Il risultato ottenuto a seguito dei fix eseguiti  sarà il seguente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2700000">
            <a:off x="6286673" y="2286173"/>
            <a:ext cx="5714654" cy="5714654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66C4"/>
            </a:solidFill>
          </p:spPr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230645" y="1205215"/>
            <a:ext cx="7954226" cy="7876569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2700000">
            <a:off x="6698239" y="2697739"/>
            <a:ext cx="4891522" cy="4891522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AutoShape 8" id="8"/>
          <p:cNvSpPr/>
          <p:nvPr/>
        </p:nvSpPr>
        <p:spPr>
          <a:xfrm>
            <a:off x="8487121" y="4396565"/>
            <a:ext cx="1441274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-10800000">
            <a:off x="8623069" y="3298027"/>
            <a:ext cx="1079105" cy="805957"/>
          </a:xfrm>
          <a:custGeom>
            <a:avLst/>
            <a:gdLst/>
            <a:ahLst/>
            <a:cxnLst/>
            <a:rect r="r" b="b" t="t" l="l"/>
            <a:pathLst>
              <a:path h="805957" w="1079105">
                <a:moveTo>
                  <a:pt x="0" y="0"/>
                </a:moveTo>
                <a:lnTo>
                  <a:pt x="1079105" y="0"/>
                </a:lnTo>
                <a:lnTo>
                  <a:pt x="1079105" y="805956"/>
                </a:lnTo>
                <a:lnTo>
                  <a:pt x="0" y="805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23069" y="6224301"/>
            <a:ext cx="1079105" cy="805957"/>
          </a:xfrm>
          <a:custGeom>
            <a:avLst/>
            <a:gdLst/>
            <a:ahLst/>
            <a:cxnLst/>
            <a:rect r="r" b="b" t="t" l="l"/>
            <a:pathLst>
              <a:path h="805957" w="1079105">
                <a:moveTo>
                  <a:pt x="0" y="0"/>
                </a:moveTo>
                <a:lnTo>
                  <a:pt x="1079105" y="0"/>
                </a:lnTo>
                <a:lnTo>
                  <a:pt x="1079105" y="805957"/>
                </a:lnTo>
                <a:lnTo>
                  <a:pt x="0" y="8059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8487121" y="6004131"/>
            <a:ext cx="1441274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6427817" y="4297560"/>
            <a:ext cx="5392519" cy="150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61"/>
              </a:lnSpc>
            </a:pPr>
            <a:r>
              <a:rPr lang="en-US" sz="8758">
                <a:solidFill>
                  <a:srgbClr val="FFFFFF"/>
                </a:solidFill>
                <a:latin typeface="Glacial Indifference Bold"/>
              </a:rPr>
              <a:t>GRAZIE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2718" y="2718"/>
            <a:ext cx="3397955" cy="3392518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15942824" y="2939530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12046086" y="2097158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1"/>
                </a:lnTo>
                <a:lnTo>
                  <a:pt x="0" y="736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 flipV="true">
            <a:off x="17240250" y="7941824"/>
            <a:ext cx="0" cy="1316476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6377952" y="1028700"/>
            <a:ext cx="881348" cy="881348"/>
            <a:chOff x="0" y="0"/>
            <a:chExt cx="6355080" cy="6355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43090" y="2958077"/>
            <a:ext cx="6896791" cy="1935656"/>
          </a:xfrm>
          <a:custGeom>
            <a:avLst/>
            <a:gdLst/>
            <a:ahLst/>
            <a:cxnLst/>
            <a:rect r="r" b="b" t="t" l="l"/>
            <a:pathLst>
              <a:path h="1935656" w="6896791">
                <a:moveTo>
                  <a:pt x="0" y="0"/>
                </a:moveTo>
                <a:lnTo>
                  <a:pt x="6896790" y="0"/>
                </a:lnTo>
                <a:lnTo>
                  <a:pt x="6896790" y="1935656"/>
                </a:lnTo>
                <a:lnTo>
                  <a:pt x="0" y="1935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7255" y="5827347"/>
            <a:ext cx="7928459" cy="3745346"/>
          </a:xfrm>
          <a:custGeom>
            <a:avLst/>
            <a:gdLst/>
            <a:ahLst/>
            <a:cxnLst/>
            <a:rect r="r" b="b" t="t" l="l"/>
            <a:pathLst>
              <a:path h="3745346" w="7928459">
                <a:moveTo>
                  <a:pt x="0" y="0"/>
                </a:moveTo>
                <a:lnTo>
                  <a:pt x="7928460" y="0"/>
                </a:lnTo>
                <a:lnTo>
                  <a:pt x="7928460" y="3745346"/>
                </a:lnTo>
                <a:lnTo>
                  <a:pt x="0" y="37453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920834" y="2109516"/>
            <a:ext cx="5338466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</a:rPr>
              <a:t>COS’È NESSUS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738875" y="1095179"/>
            <a:ext cx="276774" cy="68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6"/>
              </a:lnSpc>
            </a:pPr>
            <a:r>
              <a:rPr lang="en-US" sz="3954">
                <a:solidFill>
                  <a:srgbClr val="FFFFFF"/>
                </a:solidFill>
                <a:latin typeface="Glacial Indifference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3415246"/>
            <a:ext cx="8209535" cy="412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9"/>
              </a:lnSpc>
            </a:pPr>
            <a:r>
              <a:rPr lang="en-US" sz="3000">
                <a:solidFill>
                  <a:srgbClr val="FFFFFF"/>
                </a:solidFill>
                <a:latin typeface="Glacial Indifference"/>
              </a:rPr>
              <a:t>Nessus è uno scanner di vulnerabilità che ci consente di ottenere delle informazioni soggettive sulla rete riguardanti le vulnerabilità (e criticità) legate ad essa e i vari host presenti nella rete. Inoltre fornisce anche delle resolution per ogni vulnerabilità. Le varie vulnerabilità vengono associate anche a un indice di rischio che varia da info (valore minimo corrispondente a N/A) a critical (valore massimo che va da 8 a 10).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24895" y="-14188"/>
            <a:ext cx="10068895" cy="10404589"/>
            <a:chOff x="0" y="0"/>
            <a:chExt cx="185214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5214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852140">
                  <a:moveTo>
                    <a:pt x="0" y="0"/>
                  </a:moveTo>
                  <a:lnTo>
                    <a:pt x="1852140" y="0"/>
                  </a:lnTo>
                  <a:lnTo>
                    <a:pt x="185214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14892763" y="6995164"/>
            <a:ext cx="3397955" cy="3392518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AutoShape 7" id="7"/>
          <p:cNvSpPr/>
          <p:nvPr/>
        </p:nvSpPr>
        <p:spPr>
          <a:xfrm rot="0">
            <a:off x="1028700" y="3636200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6390277" y="7588750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-10800000">
            <a:off x="976540" y="2078567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8" y="0"/>
                </a:lnTo>
                <a:lnTo>
                  <a:pt x="985668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8700" y="1028700"/>
            <a:ext cx="881348" cy="881348"/>
            <a:chOff x="0" y="0"/>
            <a:chExt cx="6355080" cy="63550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4356875" y="-180986"/>
            <a:ext cx="3898231" cy="3908163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10205345" y="3109295"/>
            <a:ext cx="698288" cy="568231"/>
          </a:xfrm>
          <a:custGeom>
            <a:avLst/>
            <a:gdLst/>
            <a:ahLst/>
            <a:cxnLst/>
            <a:rect r="r" b="b" t="t" l="l"/>
            <a:pathLst>
              <a:path h="568231" w="698288">
                <a:moveTo>
                  <a:pt x="0" y="0"/>
                </a:moveTo>
                <a:lnTo>
                  <a:pt x="698287" y="0"/>
                </a:lnTo>
                <a:lnTo>
                  <a:pt x="698287" y="568231"/>
                </a:lnTo>
                <a:lnTo>
                  <a:pt x="0" y="5682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05345" y="4159162"/>
            <a:ext cx="698288" cy="568231"/>
          </a:xfrm>
          <a:custGeom>
            <a:avLst/>
            <a:gdLst/>
            <a:ahLst/>
            <a:cxnLst/>
            <a:rect r="r" b="b" t="t" l="l"/>
            <a:pathLst>
              <a:path h="568231" w="698288">
                <a:moveTo>
                  <a:pt x="0" y="0"/>
                </a:moveTo>
                <a:lnTo>
                  <a:pt x="698287" y="0"/>
                </a:lnTo>
                <a:lnTo>
                  <a:pt x="698287" y="568232"/>
                </a:lnTo>
                <a:lnTo>
                  <a:pt x="0" y="568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05345" y="5239540"/>
            <a:ext cx="698288" cy="568231"/>
          </a:xfrm>
          <a:custGeom>
            <a:avLst/>
            <a:gdLst/>
            <a:ahLst/>
            <a:cxnLst/>
            <a:rect r="r" b="b" t="t" l="l"/>
            <a:pathLst>
              <a:path h="568231" w="698288">
                <a:moveTo>
                  <a:pt x="0" y="0"/>
                </a:moveTo>
                <a:lnTo>
                  <a:pt x="698287" y="0"/>
                </a:lnTo>
                <a:lnTo>
                  <a:pt x="698287" y="568232"/>
                </a:lnTo>
                <a:lnTo>
                  <a:pt x="0" y="568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05345" y="6409486"/>
            <a:ext cx="698288" cy="568231"/>
          </a:xfrm>
          <a:custGeom>
            <a:avLst/>
            <a:gdLst/>
            <a:ahLst/>
            <a:cxnLst/>
            <a:rect r="r" b="b" t="t" l="l"/>
            <a:pathLst>
              <a:path h="568231" w="698288">
                <a:moveTo>
                  <a:pt x="0" y="0"/>
                </a:moveTo>
                <a:lnTo>
                  <a:pt x="698287" y="0"/>
                </a:lnTo>
                <a:lnTo>
                  <a:pt x="698287" y="568232"/>
                </a:lnTo>
                <a:lnTo>
                  <a:pt x="0" y="568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10205345" y="3877503"/>
            <a:ext cx="6100646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0205345" y="4976295"/>
            <a:ext cx="6100646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0205345" y="6064867"/>
            <a:ext cx="6100646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028700" y="4066597"/>
            <a:ext cx="7519801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Glacial Indifference Bold"/>
              </a:rPr>
              <a:t>COME OPERA?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70695" y="3158488"/>
            <a:ext cx="449014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lacial Indifference Bold"/>
              </a:rPr>
              <a:t>SCANSIONE DISPOSITIVI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170695" y="4019878"/>
            <a:ext cx="513529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lacial Indifference Bold"/>
              </a:rPr>
              <a:t>APPRENDE I DATI E LI CONFRONTA CON UN DATABASE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70695" y="5066556"/>
            <a:ext cx="468155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lacial Indifference Bold"/>
              </a:rPr>
              <a:t>SIMULA ATTIVAMENTE TRAMITE EXPLOIT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170695" y="6317280"/>
            <a:ext cx="468155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lacial Indifference Bold"/>
              </a:rPr>
              <a:t>FORNISCE UN REPORT DETTAGLIATO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2850" y="1095179"/>
            <a:ext cx="337404" cy="67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6"/>
              </a:lnSpc>
            </a:pPr>
            <a:r>
              <a:rPr lang="en-US" sz="3954">
                <a:solidFill>
                  <a:srgbClr val="FF66C4"/>
                </a:solidFill>
                <a:latin typeface="Glacial Indifference Bold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5989747"/>
            <a:ext cx="6678053" cy="46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0"/>
              </a:lnSpc>
            </a:pPr>
            <a:r>
              <a:rPr lang="en-US" sz="2900">
                <a:solidFill>
                  <a:srgbClr val="FFFFFF"/>
                </a:solidFill>
                <a:latin typeface="Glacial Indifference"/>
              </a:rPr>
              <a:t>Opera quindi su 3 fasi fondamentali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88049" y="1087549"/>
            <a:ext cx="8111902" cy="8111902"/>
          </a:xfrm>
          <a:custGeom>
            <a:avLst/>
            <a:gdLst/>
            <a:ahLst/>
            <a:cxnLst/>
            <a:rect r="r" b="b" t="t" l="l"/>
            <a:pathLst>
              <a:path h="8111902" w="8111902">
                <a:moveTo>
                  <a:pt x="0" y="0"/>
                </a:moveTo>
                <a:lnTo>
                  <a:pt x="8111902" y="0"/>
                </a:lnTo>
                <a:lnTo>
                  <a:pt x="8111902" y="8111902"/>
                </a:lnTo>
                <a:lnTo>
                  <a:pt x="0" y="8111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8562197" y="5493211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8562197" y="7335620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8686373" y="3935578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738533" y="2885711"/>
            <a:ext cx="881348" cy="881348"/>
            <a:chOff x="0" y="0"/>
            <a:chExt cx="6355080" cy="63550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753825" y="5505863"/>
            <a:ext cx="4914171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Glacial Indifference Bold"/>
              </a:rPr>
              <a:t>SCANSIONE DISPOSITIVI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42208" y="2952189"/>
            <a:ext cx="337404" cy="67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6"/>
              </a:lnSpc>
            </a:pPr>
            <a:r>
              <a:rPr lang="en-US" sz="3954">
                <a:solidFill>
                  <a:srgbClr val="FF66C4"/>
                </a:solidFill>
                <a:latin typeface="Glacial Indifference Bold"/>
              </a:rPr>
              <a:t>3</a:t>
            </a: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14890045" y="0"/>
            <a:ext cx="3397955" cy="3392518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4892763" y="6995164"/>
            <a:ext cx="3397955" cy="3392518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3785923" y="3636200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3785923" y="7337359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-10800000">
            <a:off x="3910099" y="2078567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8" y="0"/>
                </a:lnTo>
                <a:lnTo>
                  <a:pt x="985668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8283081" y="5043547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8" y="0"/>
                </a:lnTo>
                <a:lnTo>
                  <a:pt x="985668" y="736171"/>
                </a:lnTo>
                <a:lnTo>
                  <a:pt x="0" y="736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3962259" y="1028700"/>
            <a:ext cx="881348" cy="881348"/>
            <a:chOff x="0" y="0"/>
            <a:chExt cx="6355080" cy="63550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758326" y="7304218"/>
            <a:ext cx="3898231" cy="3908163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9302659" y="2636720"/>
            <a:ext cx="8404782" cy="5549825"/>
          </a:xfrm>
          <a:custGeom>
            <a:avLst/>
            <a:gdLst/>
            <a:ahLst/>
            <a:cxnLst/>
            <a:rect r="r" b="b" t="t" l="l"/>
            <a:pathLst>
              <a:path h="5549825" w="8404782">
                <a:moveTo>
                  <a:pt x="0" y="0"/>
                </a:moveTo>
                <a:lnTo>
                  <a:pt x="8404783" y="0"/>
                </a:lnTo>
                <a:lnTo>
                  <a:pt x="8404783" y="5549825"/>
                </a:lnTo>
                <a:lnTo>
                  <a:pt x="0" y="5549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75514" y="2805212"/>
            <a:ext cx="5420821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</a:rPr>
              <a:t>COME AVVIENE?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56410" y="1095179"/>
            <a:ext cx="337404" cy="68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6"/>
              </a:lnSpc>
            </a:pPr>
            <a:r>
              <a:rPr lang="en-US" sz="3954">
                <a:solidFill>
                  <a:srgbClr val="FDFFFF"/>
                </a:solidFill>
                <a:latin typeface="Glacial Indifference Bold"/>
              </a:rPr>
              <a:t>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63907" y="4607723"/>
            <a:ext cx="6678053" cy="156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Glacial Indifference"/>
              </a:rPr>
              <a:t>Una volta scelta la tipolgia di scansione (basic o advanced) e impostato: nome, descrizione e range di porte da scannerizzare si inserissce l’indirizzo IP da analizzare e si avvia il processo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88049" y="1087549"/>
            <a:ext cx="8111902" cy="8111902"/>
          </a:xfrm>
          <a:custGeom>
            <a:avLst/>
            <a:gdLst/>
            <a:ahLst/>
            <a:cxnLst/>
            <a:rect r="r" b="b" t="t" l="l"/>
            <a:pathLst>
              <a:path h="8111902" w="8111902">
                <a:moveTo>
                  <a:pt x="0" y="0"/>
                </a:moveTo>
                <a:lnTo>
                  <a:pt x="8111902" y="0"/>
                </a:lnTo>
                <a:lnTo>
                  <a:pt x="8111902" y="8111902"/>
                </a:lnTo>
                <a:lnTo>
                  <a:pt x="0" y="8111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8562197" y="5493211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8562197" y="7335620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8686373" y="3935578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738533" y="2885711"/>
            <a:ext cx="881348" cy="881348"/>
            <a:chOff x="0" y="0"/>
            <a:chExt cx="6355080" cy="63550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686915" y="5948775"/>
            <a:ext cx="491417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Glacial Indifference Bold"/>
              </a:rPr>
              <a:t>ANALISI DATI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42208" y="2952189"/>
            <a:ext cx="337404" cy="67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6"/>
              </a:lnSpc>
            </a:pPr>
            <a:r>
              <a:rPr lang="en-US" sz="3954">
                <a:solidFill>
                  <a:srgbClr val="FF66C4"/>
                </a:solidFill>
                <a:latin typeface="Glacial Indifference Bold"/>
              </a:rPr>
              <a:t>5</a:t>
            </a: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14890045" y="0"/>
            <a:ext cx="3397955" cy="3392518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4892763" y="6995164"/>
            <a:ext cx="3397955" cy="3392518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3785923" y="3636200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3785923" y="7337359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-10800000">
            <a:off x="3910099" y="2078567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8" y="0"/>
                </a:lnTo>
                <a:lnTo>
                  <a:pt x="985668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8283081" y="5085934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8" y="0"/>
                </a:lnTo>
                <a:lnTo>
                  <a:pt x="985668" y="736171"/>
                </a:lnTo>
                <a:lnTo>
                  <a:pt x="0" y="736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3962259" y="1028700"/>
            <a:ext cx="881348" cy="881348"/>
            <a:chOff x="0" y="0"/>
            <a:chExt cx="6355080" cy="63550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758326" y="7304218"/>
            <a:ext cx="3898231" cy="3908163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9578150" y="1278377"/>
            <a:ext cx="8129292" cy="3214570"/>
          </a:xfrm>
          <a:custGeom>
            <a:avLst/>
            <a:gdLst/>
            <a:ahLst/>
            <a:cxnLst/>
            <a:rect r="r" b="b" t="t" l="l"/>
            <a:pathLst>
              <a:path h="3214570" w="8129292">
                <a:moveTo>
                  <a:pt x="0" y="0"/>
                </a:moveTo>
                <a:lnTo>
                  <a:pt x="8129292" y="0"/>
                </a:lnTo>
                <a:lnTo>
                  <a:pt x="8129292" y="3214570"/>
                </a:lnTo>
                <a:lnTo>
                  <a:pt x="0" y="32145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78150" y="5946853"/>
            <a:ext cx="8129292" cy="3701522"/>
          </a:xfrm>
          <a:custGeom>
            <a:avLst/>
            <a:gdLst/>
            <a:ahLst/>
            <a:cxnLst/>
            <a:rect r="r" b="b" t="t" l="l"/>
            <a:pathLst>
              <a:path h="3701522" w="8129292">
                <a:moveTo>
                  <a:pt x="0" y="0"/>
                </a:moveTo>
                <a:lnTo>
                  <a:pt x="8129292" y="0"/>
                </a:lnTo>
                <a:lnTo>
                  <a:pt x="8129292" y="3701522"/>
                </a:lnTo>
                <a:lnTo>
                  <a:pt x="0" y="37015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75514" y="2805212"/>
            <a:ext cx="5420821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</a:rPr>
              <a:t>COME SI EFFETTUA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56410" y="1095179"/>
            <a:ext cx="337404" cy="68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6"/>
              </a:lnSpc>
            </a:pPr>
            <a:r>
              <a:rPr lang="en-US" sz="3954">
                <a:solidFill>
                  <a:srgbClr val="FDFFFF"/>
                </a:solidFill>
                <a:latin typeface="Glacial Indifference Bold"/>
              </a:rPr>
              <a:t>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6085" y="4259585"/>
            <a:ext cx="6678053" cy="235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Glacial Indifference"/>
              </a:rPr>
              <a:t>Nessus apprende i dati e li confronta con un database (online o offline) e ci pone un riscontro di cosa individua, quindi fattore di rischio, nome della vulnerabiità e spiegazione con soluzione di quest’ultima. In questa fase esegue anche le simulazione degli exploit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88049" y="1087549"/>
            <a:ext cx="8111902" cy="8111902"/>
          </a:xfrm>
          <a:custGeom>
            <a:avLst/>
            <a:gdLst/>
            <a:ahLst/>
            <a:cxnLst/>
            <a:rect r="r" b="b" t="t" l="l"/>
            <a:pathLst>
              <a:path h="8111902" w="8111902">
                <a:moveTo>
                  <a:pt x="0" y="0"/>
                </a:moveTo>
                <a:lnTo>
                  <a:pt x="8111902" y="0"/>
                </a:lnTo>
                <a:lnTo>
                  <a:pt x="8111902" y="8111902"/>
                </a:lnTo>
                <a:lnTo>
                  <a:pt x="0" y="81119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8562197" y="5493211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8562197" y="7335620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10800000">
            <a:off x="8686373" y="3935578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738533" y="2885711"/>
            <a:ext cx="881348" cy="881348"/>
            <a:chOff x="0" y="0"/>
            <a:chExt cx="6355080" cy="63550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722121" y="5653500"/>
            <a:ext cx="4914171" cy="138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Glacial Indifference Bold"/>
              </a:rPr>
              <a:t>REPORT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42208" y="2952189"/>
            <a:ext cx="337404" cy="677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6"/>
              </a:lnSpc>
            </a:pPr>
            <a:r>
              <a:rPr lang="en-US" sz="3954">
                <a:solidFill>
                  <a:srgbClr val="FF66C4"/>
                </a:solidFill>
                <a:latin typeface="Glacial Indifference Bold"/>
              </a:rPr>
              <a:t>7</a:t>
            </a: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14890045" y="0"/>
            <a:ext cx="3397955" cy="3392518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4892763" y="6995164"/>
            <a:ext cx="3397955" cy="3392518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3785923" y="3636200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3785923" y="7337359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-10800000">
            <a:off x="3910099" y="2078567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8" y="0"/>
                </a:lnTo>
                <a:lnTo>
                  <a:pt x="985668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8283081" y="5166029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8" y="0"/>
                </a:lnTo>
                <a:lnTo>
                  <a:pt x="985668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3962259" y="1028700"/>
            <a:ext cx="881348" cy="881348"/>
            <a:chOff x="0" y="0"/>
            <a:chExt cx="6355080" cy="63550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758326" y="7304218"/>
            <a:ext cx="3898231" cy="3908163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0229850" y="1465689"/>
            <a:ext cx="7080559" cy="7669814"/>
          </a:xfrm>
          <a:custGeom>
            <a:avLst/>
            <a:gdLst/>
            <a:ahLst/>
            <a:cxnLst/>
            <a:rect r="r" b="b" t="t" l="l"/>
            <a:pathLst>
              <a:path h="7669814" w="7080559">
                <a:moveTo>
                  <a:pt x="0" y="0"/>
                </a:moveTo>
                <a:lnTo>
                  <a:pt x="7080559" y="0"/>
                </a:lnTo>
                <a:lnTo>
                  <a:pt x="7080559" y="7669813"/>
                </a:lnTo>
                <a:lnTo>
                  <a:pt x="0" y="7669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75514" y="2805212"/>
            <a:ext cx="5420821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</a:rPr>
              <a:t>COME VIENE MOSTRATO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56410" y="1095179"/>
            <a:ext cx="337404" cy="68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6"/>
              </a:lnSpc>
            </a:pPr>
            <a:r>
              <a:rPr lang="en-US" sz="3954">
                <a:solidFill>
                  <a:srgbClr val="FDFFFF"/>
                </a:solidFill>
                <a:latin typeface="Glacial Indifference Bold"/>
              </a:rPr>
              <a:t>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6085" y="3949154"/>
            <a:ext cx="6678053" cy="313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Glacial Indifference"/>
              </a:rPr>
              <a:t>Il report è una raccolta dei dati che Nessus ha individuato e riordinato che viene usata e fornita al datore di lavoro, inoltre è utile per individuare facilmente tutte le vulnerabilità e costituira una roadmap di lavoro, dove stabiliamo l’ordine di vulnerabiità da risolvere partendo da quelle con criticità maggiori per poi finire con la fase di resolution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DAF5riEh-ak</dc:identifier>
  <dcterms:modified xsi:type="dcterms:W3CDTF">2011-08-01T06:04:30Z</dcterms:modified>
  <cp:revision>1</cp:revision>
  <dc:title>S5-L5</dc:title>
</cp:coreProperties>
</file>